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85" r:id="rId10"/>
    <p:sldId id="265" r:id="rId11"/>
    <p:sldId id="266" r:id="rId12"/>
    <p:sldId id="269" r:id="rId13"/>
    <p:sldId id="286" r:id="rId14"/>
    <p:sldId id="272" r:id="rId15"/>
    <p:sldId id="282" r:id="rId16"/>
    <p:sldId id="270" r:id="rId17"/>
    <p:sldId id="284" r:id="rId18"/>
    <p:sldId id="271" r:id="rId19"/>
    <p:sldId id="290" r:id="rId20"/>
    <p:sldId id="276" r:id="rId21"/>
    <p:sldId id="289" r:id="rId22"/>
    <p:sldId id="278" r:id="rId23"/>
    <p:sldId id="288" r:id="rId24"/>
    <p:sldId id="273" r:id="rId25"/>
    <p:sldId id="274" r:id="rId26"/>
    <p:sldId id="275" r:id="rId27"/>
    <p:sldId id="279" r:id="rId28"/>
    <p:sldId id="291" r:id="rId29"/>
    <p:sldId id="280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2"/>
  </p:normalViewPr>
  <p:slideViewPr>
    <p:cSldViewPr snapToGrid="0" snapToObjects="1">
      <p:cViewPr>
        <p:scale>
          <a:sx n="114" d="100"/>
          <a:sy n="114" d="100"/>
        </p:scale>
        <p:origin x="4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434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http://nbviewer.jupyter.org/github/NeuroDataDesign/seelviz/blob/gh-pages/Tony/html/april30/s3617_to_ara3_regions.html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B0C02-1F23-3A43-AF53-4DFC20047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http://nbviewer.jupyter.org/github/NeuroDataDesign/seelviz/blob/gh-pages/Tony/html/april30/s3617_to_ara3_edgegraph.html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67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http://nbviewer.jupyter.org/github/NeuroDataDesign/seelviz/blob/gh-pages/Tony/html/april30/s3617_to_ara3_density.html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41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872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https://nbviewer.jupyter.org/github/NeuroDataDesign/seelviz/blob/gh-pages/Luke/s3617_SE_connectivity.html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362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47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49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r="14314" b="2129"/>
          <a:stretch/>
        </p:blipFill>
        <p:spPr>
          <a:xfrm>
            <a:off x="4524864" y="787400"/>
            <a:ext cx="7669634" cy="605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2779425" y="2020631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39787" y="4367160"/>
            <a:ext cx="10515599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839787" y="987425"/>
            <a:ext cx="10515599" cy="3379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5186516"/>
            <a:ext cx="10514011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3534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39787" y="4489398"/>
            <a:ext cx="10514011" cy="1501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720643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838200" y="4501728"/>
            <a:ext cx="10512423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111044" y="7868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0437811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100" name="Shape 10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9787" y="2326966"/>
            <a:ext cx="10515599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9787" y="4850580"/>
            <a:ext cx="10514011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37282" y="1885950"/>
            <a:ext cx="294686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356798" y="2571750"/>
            <a:ext cx="2927350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77441" y="2571750"/>
            <a:ext cx="2946793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829035" y="1885950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6"/>
          </p:nvPr>
        </p:nvSpPr>
        <p:spPr>
          <a:xfrm>
            <a:off x="7829035" y="2571750"/>
            <a:ext cx="2932112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32084" y="4297503"/>
            <a:ext cx="294004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1332084" y="2256353"/>
            <a:ext cx="2940049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1332084" y="4873764"/>
            <a:ext cx="2940049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4"/>
          </p:nvPr>
        </p:nvSpPr>
        <p:spPr>
          <a:xfrm>
            <a:off x="4568996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5"/>
          </p:nvPr>
        </p:nvSpPr>
        <p:spPr>
          <a:xfrm>
            <a:off x="4568996" y="2256353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6"/>
          </p:nvPr>
        </p:nvSpPr>
        <p:spPr>
          <a:xfrm>
            <a:off x="4567644" y="4873764"/>
            <a:ext cx="293440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7"/>
          </p:nvPr>
        </p:nvSpPr>
        <p:spPr>
          <a:xfrm>
            <a:off x="7804321" y="4297503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8"/>
          </p:nvPr>
        </p:nvSpPr>
        <p:spPr>
          <a:xfrm>
            <a:off x="7804321" y="2256353"/>
            <a:ext cx="2932112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9"/>
          </p:nvPr>
        </p:nvSpPr>
        <p:spPr>
          <a:xfrm>
            <a:off x="7804196" y="4873762"/>
            <a:ext cx="293599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4061231" y="-1115605"/>
            <a:ext cx="4351338" cy="1023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958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864" y="787400"/>
            <a:ext cx="8950959" cy="61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854532" y="2365410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 rot="10800000" flipH="1">
            <a:off x="0" y="6558159"/>
            <a:ext cx="12201000" cy="52500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02521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319839" y="1825625"/>
            <a:ext cx="503395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20000" y="1681163"/>
            <a:ext cx="5025215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120000" y="2505075"/>
            <a:ext cx="5025215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6319839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6319839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t_regions" TargetMode="External"/><Relationship Id="rId4" Type="http://schemas.openxmlformats.org/officeDocument/2006/relationships/hyperlink" Target="https://github.com/NeuroDataDesign/seelviz/wiki/ClarityViz-version-1.0.1-(updated-April-17,-2017)#generate_region_graph" TargetMode="External"/><Relationship Id="rId5" Type="http://schemas.openxmlformats.org/officeDocument/2006/relationships/hyperlink" Target="http://nbviewer.jupyter.org/github/NeuroDataDesign/seelviz/blob/gh-pages/Tony/html/april30/s3617_to_ara3_regions.html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create_graph" TargetMode="External"/><Relationship Id="rId4" Type="http://schemas.openxmlformats.org/officeDocument/2006/relationships/hyperlink" Target="https://github.com/NeuroDataDesign/seelviz/wiki/ClarityViz-version-1.0.1-(updated-April-17,-2017)#plot_graphml3d" TargetMode="External"/><Relationship Id="rId5" Type="http://schemas.openxmlformats.org/officeDocument/2006/relationships/hyperlink" Target="http://nbviewer.jupyter.org/github/NeuroDataDesign/seelviz/blob/gh-pages/Tony/html/april30/s3617_to_ara3_edgegraph.html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Tony/html/april30/s3617_to_ara3_density_heatmap.html" TargetMode="External"/><Relationship Id="rId4" Type="http://schemas.openxmlformats.org/officeDocument/2006/relationships/hyperlink" Target="https://github.com/NeuroDataDesign/seelviz/wiki/ClarityViz-version-1.0.1-(updated-April-17,-2017)#generate_density_graph" TargetMode="External"/><Relationship Id="rId5" Type="http://schemas.openxmlformats.org/officeDocument/2006/relationships/hyperlink" Target="http://nbviewer.jupyter.org/github/NeuroDataDesign/seelviz/blob/gh-pages/Tony/html/april30/s3617_to_ara3_density.html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NeuroDataDesign/seelviz/blob/gh-pages/Luke/s3617_SE_connectivity.html" TargetMode="External"/><Relationship Id="rId4" Type="http://schemas.openxmlformats.org/officeDocument/2006/relationships/hyperlink" Target="https://nbviewer.jupyter.org/github/NeuroDataDesign/seelviz/blob/gh-pages/Luke/s3617_SE_sklearn.html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nerate-structure-tensor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nbviewer.jupyter.org/github/NeuroDataDesign/seelviz/blob/gh-pages/Tony/ipynb/may1/Generating_Structure_Tensors_Python_Documentation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ctrTitle"/>
          </p:nvPr>
        </p:nvSpPr>
        <p:spPr>
          <a:xfrm>
            <a:off x="0" y="389850"/>
            <a:ext cx="75732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6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Clviz – Clarity analysis and visualization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35325" y="5996066"/>
            <a:ext cx="3074538" cy="6145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r>
              <a:rPr lang="en-US" sz="222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Albert Lee, Jon Liu, Tony Sun, Luke Zhu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926642" y="6052278"/>
            <a:ext cx="3265357" cy="502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8282E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28282E"/>
                </a:solidFill>
                <a:latin typeface="Arial"/>
                <a:ea typeface="Arial"/>
                <a:cs typeface="Arial"/>
                <a:sym typeface="Arial"/>
              </a:rPr>
              <a:t>Email: alee156@jhu.edu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Low Background Setting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22" y="1843225"/>
            <a:ext cx="4048500" cy="37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25" y="1843225"/>
            <a:ext cx="3914936" cy="3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dirty="0"/>
              <a:t>CLARITY Visualizations:</a:t>
            </a:r>
          </a:p>
          <a:p>
            <a:pPr lvl="0" algn="ctr">
              <a:buSzPct val="25000"/>
            </a:pPr>
            <a:r>
              <a:rPr lang="en-US" dirty="0"/>
              <a:t>Region Graph</a:t>
            </a:r>
            <a:br>
              <a:rPr lang="en-US" dirty="0"/>
            </a:br>
            <a:r>
              <a:rPr lang="en-US" dirty="0"/>
              <a:t>Epsilon-Ball Graph,</a:t>
            </a:r>
            <a:br>
              <a:rPr lang="en-US" dirty="0"/>
            </a:br>
            <a:r>
              <a:rPr lang="en-US" dirty="0"/>
              <a:t>Density Graph,</a:t>
            </a:r>
            <a:endParaRPr lang="en-US" dirty="0"/>
          </a:p>
        </p:txBody>
      </p:sp>
      <p:sp>
        <p:nvSpPr>
          <p:cNvPr id="329" name="Shape 329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1"/>
          <a:stretch/>
        </p:blipFill>
        <p:spPr>
          <a:xfrm>
            <a:off x="0" y="1"/>
            <a:ext cx="12179808" cy="6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Brightest Points with Atlas Regions (s3617</a:t>
            </a:r>
            <a:r>
              <a:rPr lang="en-US" dirty="0"/>
              <a:t>)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357" name="Shape 357"/>
          <p:cNvSpPr txBox="1"/>
          <p:nvPr/>
        </p:nvSpPr>
        <p:spPr>
          <a:xfrm>
            <a:off x="8788000" y="1843225"/>
            <a:ext cx="3257700" cy="4155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Inputs:  </a:t>
            </a:r>
            <a:r>
              <a:rPr lang="en-US" sz="1700" dirty="0" smtClean="0">
                <a:solidFill>
                  <a:srgbClr val="A6BCD7"/>
                </a:solidFill>
              </a:rPr>
              <a:t>Atlas registered bright </a:t>
            </a:r>
            <a:r>
              <a:rPr lang="en-US" sz="1700" dirty="0" smtClean="0">
                <a:solidFill>
                  <a:srgbClr val="A6BCD7"/>
                </a:solidFill>
              </a:rPr>
              <a:t>points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Outputs:  </a:t>
            </a:r>
            <a:r>
              <a:rPr lang="en-US" sz="1700" dirty="0" smtClean="0">
                <a:solidFill>
                  <a:srgbClr val="A6BCD7"/>
                </a:solidFill>
              </a:rPr>
              <a:t>Region graph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Each dot is one </a:t>
            </a:r>
            <a:r>
              <a:rPr lang="en-US" sz="1700" dirty="0" smtClean="0">
                <a:solidFill>
                  <a:srgbClr val="A6BCD7"/>
                </a:solidFill>
              </a:rPr>
              <a:t>of 10,000 </a:t>
            </a:r>
            <a:r>
              <a:rPr lang="en-US" sz="17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smtClean="0">
                <a:solidFill>
                  <a:srgbClr val="A6BCD7"/>
                </a:solidFill>
              </a:rPr>
              <a:t>Color is region, can interactively toggle regions</a:t>
            </a:r>
            <a:endParaRPr lang="en-US"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err="1">
                <a:solidFill>
                  <a:srgbClr val="A6BCD7"/>
                </a:solidFill>
              </a:rPr>
              <a:t>Mousing</a:t>
            </a:r>
            <a:r>
              <a:rPr lang="en-US" sz="1700" dirty="0">
                <a:solidFill>
                  <a:srgbClr val="A6BCD7"/>
                </a:solidFill>
              </a:rPr>
              <a:t> over dot provides region name and 3D coordinate (in ARA space)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3"/>
              </a:rPr>
              <a:t>Generating region CSV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4"/>
              </a:rPr>
              <a:t>Plotting region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58" name="Shape 358" descr="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43225"/>
            <a:ext cx="8483198" cy="441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Interactive 3D Plot of Epsilon </a:t>
            </a:r>
            <a:r>
              <a:rPr lang="en-US" dirty="0"/>
              <a:t>Ball </a:t>
            </a:r>
            <a:r>
              <a:rPr lang="en-US" dirty="0" smtClean="0"/>
              <a:t>Connected Graph </a:t>
            </a:r>
            <a:r>
              <a:rPr lang="en-US" dirty="0" smtClean="0"/>
              <a:t>(s3617</a:t>
            </a:r>
            <a:r>
              <a:rPr lang="en-US" dirty="0"/>
              <a:t>)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339" name="Shape 339"/>
          <p:cNvSpPr txBox="1"/>
          <p:nvPr/>
        </p:nvSpPr>
        <p:spPr>
          <a:xfrm>
            <a:off x="7828156" y="1905700"/>
            <a:ext cx="4217544" cy="4146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</a:t>
            </a:r>
            <a:r>
              <a:rPr lang="en-US" sz="2000" dirty="0" smtClean="0">
                <a:solidFill>
                  <a:srgbClr val="A6BCD7"/>
                </a:solidFill>
              </a:rPr>
              <a:t> brightes</a:t>
            </a:r>
            <a:r>
              <a:rPr lang="en-US" sz="2000" dirty="0" smtClean="0">
                <a:solidFill>
                  <a:srgbClr val="A6BCD7"/>
                </a:solidFill>
              </a:rPr>
              <a:t>t </a:t>
            </a:r>
            <a:r>
              <a:rPr lang="en-US" sz="2000" dirty="0" smtClean="0">
                <a:solidFill>
                  <a:srgbClr val="A6BCD7"/>
                </a:solidFill>
              </a:rPr>
              <a:t>points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point is </a:t>
            </a:r>
            <a:r>
              <a:rPr lang="en-US" sz="2000" dirty="0">
                <a:solidFill>
                  <a:srgbClr val="A6BCD7"/>
                </a:solidFill>
              </a:rPr>
              <a:t>one </a:t>
            </a:r>
            <a:r>
              <a:rPr lang="en-US" sz="2000" dirty="0" smtClean="0">
                <a:solidFill>
                  <a:srgbClr val="A6BCD7"/>
                </a:solidFill>
              </a:rPr>
              <a:t>of 10,000 </a:t>
            </a:r>
            <a:r>
              <a:rPr lang="en-US" sz="20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bright point is </a:t>
            </a:r>
            <a:r>
              <a:rPr lang="en-US" sz="2000" dirty="0">
                <a:solidFill>
                  <a:srgbClr val="A6BCD7"/>
                </a:solidFill>
              </a:rPr>
              <a:t>a </a:t>
            </a:r>
            <a:r>
              <a:rPr lang="en-US" sz="2000" dirty="0" smtClean="0">
                <a:solidFill>
                  <a:srgbClr val="A6BCD7"/>
                </a:solidFill>
              </a:rPr>
              <a:t>vertex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Edges determined </a:t>
            </a:r>
            <a:r>
              <a:rPr lang="en-US" sz="2000" dirty="0" smtClean="0">
                <a:solidFill>
                  <a:srgbClr val="A6BCD7"/>
                </a:solidFill>
              </a:rPr>
              <a:t>by </a:t>
            </a:r>
            <a:r>
              <a:rPr lang="en-US" sz="2000" dirty="0">
                <a:solidFill>
                  <a:srgbClr val="A6BCD7"/>
                </a:solidFill>
              </a:rPr>
              <a:t>epsilon </a:t>
            </a:r>
            <a:r>
              <a:rPr lang="en-US" sz="2000" dirty="0" smtClean="0">
                <a:solidFill>
                  <a:srgbClr val="A6BCD7"/>
                </a:solidFill>
              </a:rPr>
              <a:t>radii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Adjacency matrix useful later for connectivity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Generating graphML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Plotting edge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5750" y="1905700"/>
            <a:ext cx="4239837" cy="4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Degrees Matrix </a:t>
            </a:r>
            <a:r>
              <a:rPr lang="en-US" dirty="0"/>
              <a:t>(s3617)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348" name="Shape 348"/>
          <p:cNvSpPr txBox="1"/>
          <p:nvPr/>
        </p:nvSpPr>
        <p:spPr>
          <a:xfrm>
            <a:off x="8040029" y="2112500"/>
            <a:ext cx="4005671" cy="444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900" dirty="0">
                <a:solidFill>
                  <a:srgbClr val="A6BCD7"/>
                </a:solidFill>
              </a:rPr>
              <a:t>Inputs:  adjacency matrix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A6BCD7"/>
                </a:solidFill>
              </a:rPr>
              <a:t>Outputs:  </a:t>
            </a:r>
            <a:r>
              <a:rPr lang="en-US" sz="1900" dirty="0" smtClean="0">
                <a:solidFill>
                  <a:srgbClr val="A6BCD7"/>
                </a:solidFill>
              </a:rPr>
              <a:t>degrees matrix</a:t>
            </a:r>
            <a:endParaRPr lang="en-US" sz="19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Each </a:t>
            </a:r>
            <a:r>
              <a:rPr lang="en-US" sz="1900" dirty="0" smtClean="0">
                <a:solidFill>
                  <a:srgbClr val="A6BCD7"/>
                </a:solidFill>
              </a:rPr>
              <a:t>point is </a:t>
            </a:r>
            <a:r>
              <a:rPr lang="en-US" sz="1900" dirty="0">
                <a:solidFill>
                  <a:srgbClr val="A6BCD7"/>
                </a:solidFill>
              </a:rPr>
              <a:t>one of </a:t>
            </a:r>
            <a:r>
              <a:rPr lang="en-US" sz="1900" dirty="0" smtClean="0">
                <a:solidFill>
                  <a:srgbClr val="A6BCD7"/>
                </a:solidFill>
              </a:rPr>
              <a:t>10,000 </a:t>
            </a:r>
            <a:r>
              <a:rPr lang="en-US" sz="19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Density graph shows the relative activity of given areas (brighter areas are more active)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C</a:t>
            </a:r>
            <a:r>
              <a:rPr lang="en-US" sz="1900" dirty="0" smtClean="0">
                <a:solidFill>
                  <a:srgbClr val="A6BCD7"/>
                </a:solidFill>
              </a:rPr>
              <a:t>olored </a:t>
            </a:r>
            <a:r>
              <a:rPr lang="en-US" sz="1900" dirty="0">
                <a:solidFill>
                  <a:srgbClr val="A6BCD7"/>
                </a:solidFill>
              </a:rPr>
              <a:t>by the number of edges </a:t>
            </a:r>
            <a:r>
              <a:rPr lang="en-US" sz="1900" dirty="0" smtClean="0">
                <a:solidFill>
                  <a:srgbClr val="A6BCD7"/>
                </a:solidFill>
              </a:rPr>
              <a:t>(</a:t>
            </a:r>
            <a:r>
              <a:rPr lang="en-US" sz="1900" u="sng" dirty="0" smtClean="0">
                <a:solidFill>
                  <a:schemeClr val="hlink"/>
                </a:solidFill>
                <a:hlinkClick r:id="rId3"/>
              </a:rPr>
              <a:t>interactive heatmap</a:t>
            </a:r>
            <a:r>
              <a:rPr lang="en-US" sz="1900" dirty="0" smtClean="0">
                <a:solidFill>
                  <a:srgbClr val="A6BCD7"/>
                </a:solidFill>
              </a:rPr>
              <a:t>)</a:t>
            </a:r>
            <a:endParaRPr lang="en-US"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4"/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6199" y="2112500"/>
            <a:ext cx="3985051" cy="41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Connectivity</a:t>
            </a: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/>
              <a:t>Estimation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405" name="Shape 405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CLARITY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 smtClean="0"/>
              <a:t>Large-scale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brain</a:t>
            </a:r>
            <a:r>
              <a:rPr lang="en-US" dirty="0"/>
              <a:t> </a:t>
            </a:r>
            <a:r>
              <a:rPr lang="en-US" dirty="0" smtClean="0"/>
              <a:t>visualization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damaging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structural integrity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Unprecedented connectivity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estimates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F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unction estimation</a:t>
            </a:r>
            <a:r>
              <a:rPr lang="en-US" dirty="0"/>
              <a:t> for whole </a:t>
            </a:r>
            <a:r>
              <a:rPr lang="en-US" dirty="0" smtClean="0"/>
              <a:t>brains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Connectivity Estimates (s3617)</a:t>
            </a:r>
          </a:p>
        </p:txBody>
      </p:sp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sp>
        <p:nvSpPr>
          <p:cNvPr id="437" name="Shape 437"/>
          <p:cNvSpPr txBox="1"/>
          <p:nvPr/>
        </p:nvSpPr>
        <p:spPr>
          <a:xfrm>
            <a:off x="8788000" y="1898026"/>
            <a:ext cx="3257700" cy="41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A6BCD7"/>
                </a:solidFill>
              </a:rPr>
              <a:t>Inputs:  </a:t>
            </a:r>
            <a:r>
              <a:rPr lang="en-US" dirty="0" smtClean="0">
                <a:solidFill>
                  <a:srgbClr val="A6BCD7"/>
                </a:solidFill>
              </a:rPr>
              <a:t>Epsilon ball graph</a:t>
            </a:r>
            <a:endParaRPr lang="en-US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A6BCD7"/>
                </a:solidFill>
              </a:rPr>
              <a:t>Outputs: </a:t>
            </a:r>
            <a:r>
              <a:rPr lang="en-US" dirty="0" smtClean="0">
                <a:solidFill>
                  <a:srgbClr val="A6BCD7"/>
                </a:solidFill>
              </a:rPr>
              <a:t> Inter-region connectivity</a:t>
            </a:r>
            <a:endParaRPr lang="en-US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dirty="0">
                <a:solidFill>
                  <a:srgbClr val="A6BCD7"/>
                </a:solidFill>
              </a:rPr>
              <a:t>Similarity matrix showing estimated connectivity between given brain regions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dirty="0">
                <a:solidFill>
                  <a:srgbClr val="A6BCD7"/>
                </a:solidFill>
              </a:rPr>
              <a:t>Generated by calculating spectrally-embedded results from </a:t>
            </a:r>
            <a:r>
              <a:rPr lang="en-US" dirty="0" err="1">
                <a:solidFill>
                  <a:srgbClr val="A6BCD7"/>
                </a:solidFill>
              </a:rPr>
              <a:t>graphML</a:t>
            </a:r>
            <a:r>
              <a:rPr lang="en-US" dirty="0">
                <a:solidFill>
                  <a:srgbClr val="A6BCD7"/>
                </a:solidFill>
              </a:rPr>
              <a:t> and epsilon ball graphs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dirty="0">
                <a:solidFill>
                  <a:srgbClr val="A6BCD7"/>
                </a:solidFill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Link to interactive plot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Link to spectral embedding in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4" y="1467622"/>
            <a:ext cx="5255708" cy="4961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Tensors and Fibers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0727734" y="5867398"/>
            <a:ext cx="1464300" cy="6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030" y="2042471"/>
            <a:ext cx="4550069" cy="41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Structure tensor generation (CTT data set)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7826600" y="2203162"/>
            <a:ext cx="3257700" cy="3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A6BCD7"/>
                </a:solidFill>
              </a:rPr>
              <a:t>Inputs:  </a:t>
            </a:r>
            <a:r>
              <a:rPr lang="en-US" dirty="0" smtClean="0">
                <a:solidFill>
                  <a:srgbClr val="A6BCD7"/>
                </a:solidFill>
              </a:rPr>
              <a:t>Raw image</a:t>
            </a:r>
            <a:endParaRPr lang="en-US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A6BCD7"/>
                </a:solidFill>
              </a:rPr>
              <a:t>Outputs:  </a:t>
            </a:r>
            <a:r>
              <a:rPr lang="en-US" dirty="0" smtClean="0">
                <a:solidFill>
                  <a:srgbClr val="A6BCD7"/>
                </a:solidFill>
              </a:rPr>
              <a:t>Structure tensor</a:t>
            </a:r>
            <a:endParaRPr lang="en-US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dirty="0">
                <a:solidFill>
                  <a:srgbClr val="A6BCD7"/>
                </a:solidFill>
              </a:rPr>
              <a:t>Generates FSL and DTK structure tensors from TIFF stacks of raw image data.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dirty="0">
                <a:solidFill>
                  <a:srgbClr val="A6BCD7"/>
                </a:solidFill>
              </a:rPr>
              <a:t>Saves QA figures such as FA maps for perusal.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Structure tensor code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dirty="0">
                <a:solidFill>
                  <a:srgbClr val="A6BCD7"/>
                </a:solidFill>
              </a:rPr>
              <a:t>FA map generation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444" name="Shape 44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469825" y="31998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One-Click Deployment of clviz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995975" y="1764300"/>
            <a:ext cx="8195400" cy="38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</a:rPr>
              <a:t>Submit batch job: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3F3F3"/>
                </a:solidFill>
              </a:rPr>
              <a:t>python create_job.py --bucket clviz-bucket --credentials accessKeys.csv --token s3617_to_ara3</a:t>
            </a:r>
          </a:p>
          <a:p>
            <a:pPr lvl="0">
              <a:spcBef>
                <a:spcPts val="0"/>
              </a:spcBef>
              <a:buNone/>
            </a:pPr>
            <a:endParaRPr sz="3000"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</a:rPr>
              <a:t>Launch web service: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3F3F3"/>
                </a:solidFill>
              </a:rPr>
              <a:t>docker run -it -p &lt;local_port&gt;:8070 --name web jliu118/clarityweb:run</a:t>
            </a:r>
          </a:p>
          <a:p>
            <a:pPr lvl="0">
              <a:spcBef>
                <a:spcPts val="0"/>
              </a:spcBef>
              <a:buNone/>
            </a:pPr>
            <a:endParaRPr sz="30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Web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9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2502900" y="2766150"/>
            <a:ext cx="7186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Demo (and Questions</a:t>
            </a:r>
            <a:r>
              <a:rPr lang="en-US"/>
              <a:t>)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00"/>
              <a:t>CLARITY</a:t>
            </a:r>
            <a:r>
              <a:rPr lang="en-US" sz="48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analysis is underdeveloped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/>
              <a:t>5/16/17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43788"/>
              </p:ext>
            </p:extLst>
          </p:nvPr>
        </p:nvGraphicFramePr>
        <p:xfrm>
          <a:off x="1106447" y="1720912"/>
          <a:ext cx="9933260" cy="452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652"/>
                <a:gridCol w="1986652"/>
                <a:gridCol w="1986652"/>
                <a:gridCol w="1986652"/>
                <a:gridCol w="1986652"/>
              </a:tblGrid>
              <a:tr h="120395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baseline="0" dirty="0" smtClean="0"/>
                        <a:t>One Click</a:t>
                      </a:r>
                      <a:endParaRPr lang="en-US" sz="250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Scalability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Interactive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Clarity </a:t>
                      </a:r>
                      <a:r>
                        <a:rPr lang="en-US" sz="2500" dirty="0" err="1" smtClean="0"/>
                        <a:t>Tractograph</a:t>
                      </a:r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Toolkit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</a:tr>
              <a:tr h="1203957">
                <a:tc>
                  <a:txBody>
                    <a:bodyPr/>
                    <a:lstStyle/>
                    <a:p>
                      <a:pPr algn="ctr"/>
                      <a:endParaRPr lang="en-US" sz="2500" baseline="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302411" y="3071652"/>
            <a:ext cx="15359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/>
              <a:t>ClarityViz</a:t>
            </a:r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3802520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2" name="Rectangle 11"/>
          <p:cNvSpPr/>
          <p:nvPr/>
        </p:nvSpPr>
        <p:spPr>
          <a:xfrm>
            <a:off x="586965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985807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7" name="Rectangle 6"/>
          <p:cNvSpPr/>
          <p:nvPr/>
        </p:nvSpPr>
        <p:spPr>
          <a:xfrm>
            <a:off x="9124007" y="2158537"/>
            <a:ext cx="1882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+mn-lt"/>
              </a:rPr>
              <a:t>Connectivity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6386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9" name="Rectangle 18"/>
          <p:cNvSpPr/>
          <p:nvPr/>
        </p:nvSpPr>
        <p:spPr>
          <a:xfrm>
            <a:off x="7863865" y="4093847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0" name="Rectangle 19"/>
          <p:cNvSpPr/>
          <p:nvPr/>
        </p:nvSpPr>
        <p:spPr>
          <a:xfrm>
            <a:off x="1578129" y="5398540"/>
            <a:ext cx="9845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 smtClean="0"/>
              <a:t>DiPy</a:t>
            </a:r>
            <a:r>
              <a:rPr lang="en-US" sz="2500" dirty="0"/>
              <a:t>*</a:t>
            </a:r>
            <a:endParaRPr lang="en-US" sz="25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586965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2" name="Rectangle 21"/>
          <p:cNvSpPr/>
          <p:nvPr/>
        </p:nvSpPr>
        <p:spPr>
          <a:xfrm>
            <a:off x="786386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3" name="Rectangle 22"/>
          <p:cNvSpPr/>
          <p:nvPr/>
        </p:nvSpPr>
        <p:spPr>
          <a:xfrm>
            <a:off x="985807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9" name="Rectangle 8"/>
          <p:cNvSpPr/>
          <p:nvPr/>
        </p:nvSpPr>
        <p:spPr>
          <a:xfrm>
            <a:off x="1155188" y="5958611"/>
            <a:ext cx="4531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*designed </a:t>
            </a:r>
            <a:r>
              <a:rPr lang="en-US" smtClean="0"/>
              <a:t>for diffusion imaging, not CLARITY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664264" y="365125"/>
            <a:ext cx="1086347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3 click </a:t>
            </a:r>
            <a:r>
              <a:rPr lang="en-US" sz="4400"/>
              <a:t>visualization pipeline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pen-source visualization and analysis pipeline which can be installed via </a:t>
            </a:r>
            <a:r>
              <a:rPr lang="en-US" sz="2800" b="0" i="0" u="none" strike="noStrike" cap="none" dirty="0" err="1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PyPi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ackaged to </a:t>
            </a:r>
            <a:r>
              <a:rPr lang="en-US" dirty="0" smtClean="0"/>
              <a:t>run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on any modern operating system (OSX, Windows, Linux)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Implemented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dirty="0" smtClean="0"/>
              <a:t>scalable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cloud-computing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clviz</a:t>
            </a: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pipeline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Image Preprocessing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0" y="501800"/>
            <a:ext cx="12179808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High Background Setting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290" name="Shape 290" descr="Screen Shot 2017-04-27 at 10.30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43224"/>
            <a:ext cx="4581525" cy="36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 descr="Screen Shot 2017-04-27 at 10.30.4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24" y="1843224"/>
            <a:ext cx="4594025" cy="3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575</Words>
  <Application>Microsoft Macintosh PowerPoint</Application>
  <PresentationFormat>Widescreen</PresentationFormat>
  <Paragraphs>195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Corbel</vt:lpstr>
      <vt:lpstr>Arial</vt:lpstr>
      <vt:lpstr>Calibri</vt:lpstr>
      <vt:lpstr>Depth</vt:lpstr>
      <vt:lpstr>simple-light-2</vt:lpstr>
      <vt:lpstr>Clviz – Clarity analysis and visualization</vt:lpstr>
      <vt:lpstr>CLARITY</vt:lpstr>
      <vt:lpstr>CLARITY analysis is underdeveloped</vt:lpstr>
      <vt:lpstr>3 click visualization pipeline</vt:lpstr>
      <vt:lpstr>clviz pipeline</vt:lpstr>
      <vt:lpstr>PowerPoint Presentation</vt:lpstr>
      <vt:lpstr>Image Preprocessing</vt:lpstr>
      <vt:lpstr>PowerPoint Presentation</vt:lpstr>
      <vt:lpstr>Find Locally Brightest Points in High Background Setting</vt:lpstr>
      <vt:lpstr>Find Locally Brightest Points in Low Background Setting</vt:lpstr>
      <vt:lpstr>CLARITY Visualizations: Region Graph Epsilon-Ball Graph, Density Graph,</vt:lpstr>
      <vt:lpstr>PowerPoint Presentation</vt:lpstr>
      <vt:lpstr>Interactive 3D Plot of Brightest Points with Atlas Regions (s3617)</vt:lpstr>
      <vt:lpstr>PowerPoint Presentation</vt:lpstr>
      <vt:lpstr>Interactive 3D Plot of Epsilon Ball Connected Graph (s3617)</vt:lpstr>
      <vt:lpstr>PowerPoint Presentation</vt:lpstr>
      <vt:lpstr>Interactive 3D Plot of Degrees Matrix (s3617)</vt:lpstr>
      <vt:lpstr>PowerPoint Presentation</vt:lpstr>
      <vt:lpstr>Connectivity Estimation</vt:lpstr>
      <vt:lpstr>PowerPoint Presentation</vt:lpstr>
      <vt:lpstr>Connectivity Estimates (s3617)</vt:lpstr>
      <vt:lpstr>PowerPoint Presentation</vt:lpstr>
      <vt:lpstr>Tensors and Fibers</vt:lpstr>
      <vt:lpstr>PowerPoint Presentation</vt:lpstr>
      <vt:lpstr>Structure tensor generation (CTT data set)</vt:lpstr>
      <vt:lpstr>One-Click Deployment of clviz</vt:lpstr>
      <vt:lpstr>Live Web Service</vt:lpstr>
      <vt:lpstr>Demo (and Questions)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Clviz – Clarity analysis and visualization</dc:title>
  <dc:subject/>
  <dc:creator/>
  <cp:keywords/>
  <dc:description/>
  <cp:lastModifiedBy>Tony Sun</cp:lastModifiedBy>
  <cp:revision>77</cp:revision>
  <dcterms:modified xsi:type="dcterms:W3CDTF">2017-05-16T08:31:28Z</dcterms:modified>
  <cp:category/>
</cp:coreProperties>
</file>